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4AEE18-CE40-425D-9967-F1E50E2BEE50}" v="2" dt="2026-04-06T17:45:27.8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253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slake, Christine" userId="b81d626d-b345-4693-88cd-d75636ce17ab" providerId="ADAL" clId="{89D02516-9BD9-410B-8CC6-A234C6198ED9}"/>
    <pc:docChg chg="custSel modSld">
      <pc:chgData name="Karslake, Christine" userId="b81d626d-b345-4693-88cd-d75636ce17ab" providerId="ADAL" clId="{89D02516-9BD9-410B-8CC6-A234C6198ED9}" dt="2026-04-06T17:45:53.806" v="191" actId="14100"/>
      <pc:docMkLst>
        <pc:docMk/>
      </pc:docMkLst>
      <pc:sldChg chg="addSp delSp modSp mod">
        <pc:chgData name="Karslake, Christine" userId="b81d626d-b345-4693-88cd-d75636ce17ab" providerId="ADAL" clId="{89D02516-9BD9-410B-8CC6-A234C6198ED9}" dt="2026-04-06T17:45:53.806" v="191" actId="14100"/>
        <pc:sldMkLst>
          <pc:docMk/>
          <pc:sldMk cId="1847126306" sldId="256"/>
        </pc:sldMkLst>
        <pc:spChg chg="add del mod">
          <ac:chgData name="Karslake, Christine" userId="b81d626d-b345-4693-88cd-d75636ce17ab" providerId="ADAL" clId="{89D02516-9BD9-410B-8CC6-A234C6198ED9}" dt="2026-04-06T17:44:11.671" v="49" actId="478"/>
          <ac:spMkLst>
            <pc:docMk/>
            <pc:sldMk cId="1847126306" sldId="256"/>
            <ac:spMk id="3" creationId="{746195C8-2CD2-06AB-0186-4B4182CF8572}"/>
          </ac:spMkLst>
        </pc:spChg>
        <pc:spChg chg="mod">
          <ac:chgData name="Karslake, Christine" userId="b81d626d-b345-4693-88cd-d75636ce17ab" providerId="ADAL" clId="{89D02516-9BD9-410B-8CC6-A234C6198ED9}" dt="2026-03-25T14:29:23.746" v="38" actId="20577"/>
          <ac:spMkLst>
            <pc:docMk/>
            <pc:sldMk cId="1847126306" sldId="256"/>
            <ac:spMk id="5" creationId="{E7981E2C-C267-617E-E827-A177557F5D1D}"/>
          </ac:spMkLst>
        </pc:spChg>
        <pc:spChg chg="add mod">
          <ac:chgData name="Karslake, Christine" userId="b81d626d-b345-4693-88cd-d75636ce17ab" providerId="ADAL" clId="{89D02516-9BD9-410B-8CC6-A234C6198ED9}" dt="2026-04-06T17:45:53.806" v="191" actId="14100"/>
          <ac:spMkLst>
            <pc:docMk/>
            <pc:sldMk cId="1847126306" sldId="256"/>
            <ac:spMk id="6" creationId="{0589AEC5-253F-FE75-A780-A0E4DC3F9ACA}"/>
          </ac:spMkLst>
        </pc:spChg>
        <pc:spChg chg="add mod">
          <ac:chgData name="Karslake, Christine" userId="b81d626d-b345-4693-88cd-d75636ce17ab" providerId="ADAL" clId="{89D02516-9BD9-410B-8CC6-A234C6198ED9}" dt="2026-04-06T17:45:47.658" v="190" actId="14100"/>
          <ac:spMkLst>
            <pc:docMk/>
            <pc:sldMk cId="1847126306" sldId="256"/>
            <ac:spMk id="7" creationId="{A7DAF0D5-AFDF-56FD-0F45-7CEFED2E588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B3F042-BF96-411D-9FAF-42BF96A7A16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3938" y="1162050"/>
            <a:ext cx="24225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07F19-AF73-4E26-8264-58CB01D8F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654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07F19-AF73-4E26-8264-58CB01D8F3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06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4F5E8-C459-4066-BFF7-BEF49929C7B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9C5EC-C6DC-4A90-9A96-F1BAE4869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877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4F5E8-C459-4066-BFF7-BEF49929C7B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9C5EC-C6DC-4A90-9A96-F1BAE4869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727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4F5E8-C459-4066-BFF7-BEF49929C7B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9C5EC-C6DC-4A90-9A96-F1BAE4869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353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4F5E8-C459-4066-BFF7-BEF49929C7B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9C5EC-C6DC-4A90-9A96-F1BAE4869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29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4F5E8-C459-4066-BFF7-BEF49929C7B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9C5EC-C6DC-4A90-9A96-F1BAE4869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19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4F5E8-C459-4066-BFF7-BEF49929C7B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9C5EC-C6DC-4A90-9A96-F1BAE4869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02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4F5E8-C459-4066-BFF7-BEF49929C7B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9C5EC-C6DC-4A90-9A96-F1BAE4869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1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4F5E8-C459-4066-BFF7-BEF49929C7B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9C5EC-C6DC-4A90-9A96-F1BAE4869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151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4F5E8-C459-4066-BFF7-BEF49929C7B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9C5EC-C6DC-4A90-9A96-F1BAE4869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911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4F5E8-C459-4066-BFF7-BEF49929C7B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9C5EC-C6DC-4A90-9A96-F1BAE4869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16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4F5E8-C459-4066-BFF7-BEF49929C7B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9C5EC-C6DC-4A90-9A96-F1BAE4869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59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54F5E8-C459-4066-BFF7-BEF49929C7B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D9C5EC-C6DC-4A90-9A96-F1BAE4869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60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arond@mst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61B1861-F211-B00F-6908-158DB6E2582E}"/>
              </a:ext>
            </a:extLst>
          </p:cNvPr>
          <p:cNvSpPr txBox="1"/>
          <p:nvPr/>
        </p:nvSpPr>
        <p:spPr>
          <a:xfrm>
            <a:off x="225286" y="185529"/>
            <a:ext cx="69926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3"/>
                </a:solidFill>
              </a:rPr>
              <a:t>Summer Build and Launch Accelerator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981E2C-C267-617E-E827-A177557F5D1D}"/>
              </a:ext>
            </a:extLst>
          </p:cNvPr>
          <p:cNvSpPr txBox="1"/>
          <p:nvPr/>
        </p:nvSpPr>
        <p:spPr>
          <a:xfrm>
            <a:off x="221782" y="572536"/>
            <a:ext cx="7530751" cy="24468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b="1" dirty="0"/>
              <a:t>TRL Assessment Workshop</a:t>
            </a:r>
            <a:r>
              <a:rPr lang="en-US" sz="1600" dirty="0"/>
              <a:t>, May 27, 2026, 11 am, and May 28, 2026, 11 am</a:t>
            </a:r>
            <a:endParaRPr lang="en-US" dirty="0"/>
          </a:p>
          <a:p>
            <a:r>
              <a:rPr lang="en-US" sz="1600" dirty="0"/>
              <a:t>Determine your  technology's readiness level and how to improve it</a:t>
            </a:r>
          </a:p>
          <a:p>
            <a:r>
              <a:rPr lang="en-US" sz="1600" dirty="0"/>
              <a:t>Christine Karslake, sign up by 5/13</a:t>
            </a:r>
          </a:p>
          <a:p>
            <a:endParaRPr lang="en-US" sz="900" dirty="0"/>
          </a:p>
          <a:p>
            <a:r>
              <a:rPr lang="en-US" sz="1600" b="1" dirty="0"/>
              <a:t>Legal Topics Seminars</a:t>
            </a:r>
            <a:endParaRPr lang="en-US" sz="1600" dirty="0"/>
          </a:p>
          <a:p>
            <a:r>
              <a:rPr lang="en-US" sz="1600" dirty="0"/>
              <a:t>IP protection strategies and AI May 6, 2026, 12-2 pm</a:t>
            </a:r>
          </a:p>
          <a:p>
            <a:r>
              <a:rPr lang="en-US" sz="1600" dirty="0"/>
              <a:t>Corporate formation issues (LLC vs Corp)/Tax issues, TBD</a:t>
            </a:r>
          </a:p>
          <a:p>
            <a:r>
              <a:rPr lang="en-US" sz="1600" dirty="0"/>
              <a:t>Conflict mitigation, TBD</a:t>
            </a:r>
          </a:p>
          <a:p>
            <a:r>
              <a:rPr lang="en-US" sz="1600" dirty="0"/>
              <a:t>Trademark, September 9, 2026, 12-2 pm</a:t>
            </a:r>
          </a:p>
          <a:p>
            <a:r>
              <a:rPr lang="en-US" sz="1600" dirty="0"/>
              <a:t>Robert Prosak, Don Kelly, Antwaun Smith, external law firm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F08378-89A1-8220-B13F-F575A3B6383E}"/>
              </a:ext>
            </a:extLst>
          </p:cNvPr>
          <p:cNvSpPr txBox="1"/>
          <p:nvPr/>
        </p:nvSpPr>
        <p:spPr>
          <a:xfrm>
            <a:off x="251790" y="3116807"/>
            <a:ext cx="7520609" cy="5432256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b="1" dirty="0"/>
              <a:t>Brand Identity and Logo Workshop,</a:t>
            </a:r>
            <a:r>
              <a:rPr lang="en-US" sz="1600" dirty="0"/>
              <a:t> limit 6, June 8, 2026, 9 am intro session, June 8-16 prework, review sessions 6/15, 6/22, 6/29 9 am, July 6-20 consult with Marie Newell</a:t>
            </a:r>
          </a:p>
          <a:p>
            <a:r>
              <a:rPr lang="en-US" sz="1600" dirty="0"/>
              <a:t>Develop your startup’s brand identity and logo with Marie Newell of Neat &amp; Nimble</a:t>
            </a:r>
          </a:p>
          <a:p>
            <a:r>
              <a:rPr lang="en-US" sz="1600" dirty="0"/>
              <a:t>Prerequisite: TRL Assessment Workshop with score of</a:t>
            </a:r>
            <a:r>
              <a:rPr lang="en-US" sz="1600" u="sng" dirty="0"/>
              <a:t> &gt;</a:t>
            </a:r>
            <a:r>
              <a:rPr lang="en-US" sz="1600" dirty="0"/>
              <a:t>5, prework with Christine</a:t>
            </a:r>
          </a:p>
          <a:p>
            <a:endParaRPr lang="en-US" sz="900" dirty="0"/>
          </a:p>
          <a:p>
            <a:r>
              <a:rPr lang="en-US" sz="1600" b="1" dirty="0"/>
              <a:t>Corporate Partnering, </a:t>
            </a:r>
            <a:r>
              <a:rPr lang="en-US" sz="1600" dirty="0"/>
              <a:t>limit 12, overview, May 13, 2026, 11-12 pm</a:t>
            </a:r>
          </a:p>
          <a:p>
            <a:r>
              <a:rPr lang="en-US" sz="1600" dirty="0"/>
              <a:t>Corporate Partnering 1h coaching sessions, June 17-19: 9-11am, July 15-17: 3-5pm</a:t>
            </a:r>
          </a:p>
          <a:p>
            <a:r>
              <a:rPr lang="en-US" sz="1600" dirty="0"/>
              <a:t>Create your startup’s strategy and plan for partnering with industry</a:t>
            </a:r>
          </a:p>
          <a:p>
            <a:endParaRPr lang="en-US" sz="900" dirty="0"/>
          </a:p>
          <a:p>
            <a:r>
              <a:rPr lang="en-US" sz="1600" b="1" dirty="0"/>
              <a:t>SBIR/STTR Program</a:t>
            </a:r>
            <a:r>
              <a:rPr lang="en-US" sz="1600" dirty="0"/>
              <a:t>, May 8, 2026,  1-3 pm and May 15, 2026, 3:10-5:10 pm,           May 22, 2026 3:10-5:10 pm</a:t>
            </a:r>
          </a:p>
          <a:p>
            <a:r>
              <a:rPr lang="en-US" sz="1600" dirty="0"/>
              <a:t>SBIR/STTR coaching sessions, May 15, to May 22, 2026, then ongoing</a:t>
            </a:r>
          </a:p>
          <a:p>
            <a:r>
              <a:rPr lang="en-US" sz="1600" dirty="0"/>
              <a:t>Must have &gt;51% US ownership</a:t>
            </a:r>
          </a:p>
          <a:p>
            <a:r>
              <a:rPr lang="en-US" sz="1600" dirty="0"/>
              <a:t>Learn about these federal programs and write an SBIR or STTR of your choice</a:t>
            </a:r>
          </a:p>
          <a:p>
            <a:endParaRPr lang="en-US" sz="900" dirty="0"/>
          </a:p>
          <a:p>
            <a:r>
              <a:rPr lang="en-US" sz="1600" b="1" dirty="0"/>
              <a:t>Friends and Family Funding </a:t>
            </a:r>
            <a:r>
              <a:rPr lang="en-US" sz="1600" dirty="0"/>
              <a:t>overview, limit 12, June 2, 2026, 11 am</a:t>
            </a:r>
          </a:p>
          <a:p>
            <a:pPr fontAlgn="base"/>
            <a:r>
              <a:rPr lang="en-US" sz="1600" dirty="0"/>
              <a:t>Friends and Family Fund coaching sessions, June 4: 3-4 pm, 4-5 pm, June 11: 3-4 pm, 4-5 pm, June 18: 3-4 pm, 4-5 pm, June 25: 3-4 pm, 4-5 pm, July 2: 3-4 pm, 4-5 pm, July 9: 3-4 pm, 4-5 pm, July 16: 3-4 pm, 4-5 pm</a:t>
            </a:r>
          </a:p>
          <a:p>
            <a:r>
              <a:rPr lang="en-US" sz="1600" dirty="0"/>
              <a:t>Create your pitch deck to approach friends and family for funding</a:t>
            </a:r>
          </a:p>
          <a:p>
            <a:r>
              <a:rPr lang="en-US" sz="1600" dirty="0"/>
              <a:t>Capital Innovator's Quentin Ortega and Christine Karslake</a:t>
            </a:r>
          </a:p>
          <a:p>
            <a:endParaRPr lang="en-US" sz="16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3B2EAB-588F-6A2C-F7EF-74AB4A9E8FAB}"/>
              </a:ext>
            </a:extLst>
          </p:cNvPr>
          <p:cNvSpPr/>
          <p:nvPr/>
        </p:nvSpPr>
        <p:spPr>
          <a:xfrm>
            <a:off x="225286" y="185529"/>
            <a:ext cx="7321828" cy="960278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F52613-D158-51A0-23BA-DADDB0EB27B7}"/>
              </a:ext>
            </a:extLst>
          </p:cNvPr>
          <p:cNvSpPr txBox="1"/>
          <p:nvPr/>
        </p:nvSpPr>
        <p:spPr>
          <a:xfrm>
            <a:off x="251790" y="8827346"/>
            <a:ext cx="726882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/>
              <a:t>Email Christine Karslake at ckarslake</a:t>
            </a:r>
            <a:r>
              <a:rPr lang="en-US" sz="1600" dirty="0">
                <a:solidFill>
                  <a:srgbClr val="46788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16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mst.edu</a:t>
            </a:r>
            <a:r>
              <a:rPr lang="en-US" sz="1600" dirty="0"/>
              <a:t> after 2/24/26, 4:30 pm CT to sign up, MUST include coaching session, Both in person at TDC145A and online, First Come, First Serve</a:t>
            </a:r>
          </a:p>
        </p:txBody>
      </p:sp>
      <p:sp>
        <p:nvSpPr>
          <p:cNvPr id="6" name="Star: 8 Points 5">
            <a:extLst>
              <a:ext uri="{FF2B5EF4-FFF2-40B4-BE49-F238E27FC236}">
                <a16:creationId xmlns:a16="http://schemas.microsoft.com/office/drawing/2014/main" id="{0589AEC5-253F-FE75-A780-A0E4DC3F9ACA}"/>
              </a:ext>
            </a:extLst>
          </p:cNvPr>
          <p:cNvSpPr/>
          <p:nvPr/>
        </p:nvSpPr>
        <p:spPr>
          <a:xfrm>
            <a:off x="6444341" y="2663371"/>
            <a:ext cx="928915" cy="529772"/>
          </a:xfrm>
          <a:prstGeom prst="star8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Full</a:t>
            </a:r>
          </a:p>
        </p:txBody>
      </p:sp>
      <p:sp>
        <p:nvSpPr>
          <p:cNvPr id="7" name="Star: 8 Points 6">
            <a:extLst>
              <a:ext uri="{FF2B5EF4-FFF2-40B4-BE49-F238E27FC236}">
                <a16:creationId xmlns:a16="http://schemas.microsoft.com/office/drawing/2014/main" id="{A7DAF0D5-AFDF-56FD-0F45-7CEFED2E5889}"/>
              </a:ext>
            </a:extLst>
          </p:cNvPr>
          <p:cNvSpPr/>
          <p:nvPr/>
        </p:nvSpPr>
        <p:spPr>
          <a:xfrm>
            <a:off x="6451599" y="4325257"/>
            <a:ext cx="928915" cy="529772"/>
          </a:xfrm>
          <a:prstGeom prst="star8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Full</a:t>
            </a:r>
          </a:p>
        </p:txBody>
      </p:sp>
    </p:spTree>
    <p:extLst>
      <p:ext uri="{BB962C8B-B14F-4D97-AF65-F5344CB8AC3E}">
        <p14:creationId xmlns:p14="http://schemas.microsoft.com/office/powerpoint/2010/main" val="1847126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579</TotalTime>
  <Words>409</Words>
  <Application>Microsoft Office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Missouri University of Science and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Karslake, Christine</dc:creator>
  <cp:lastModifiedBy>Karslake, Christine</cp:lastModifiedBy>
  <cp:revision>73</cp:revision>
  <cp:lastPrinted>2025-12-05T18:26:12Z</cp:lastPrinted>
  <dcterms:created xsi:type="dcterms:W3CDTF">2025-12-05T14:46:22Z</dcterms:created>
  <dcterms:modified xsi:type="dcterms:W3CDTF">2026-04-06T17:45:54Z</dcterms:modified>
</cp:coreProperties>
</file>